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1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312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1" r:id="rId39"/>
    <p:sldId id="300" r:id="rId40"/>
    <p:sldId id="304" r:id="rId41"/>
    <p:sldId id="306" r:id="rId42"/>
    <p:sldId id="307" r:id="rId43"/>
    <p:sldId id="308" r:id="rId44"/>
    <p:sldId id="309" r:id="rId45"/>
  </p:sldIdLst>
  <p:sldSz cx="9144000" cy="5143500" type="screen16x9"/>
  <p:notesSz cx="9926638" cy="6797675"/>
  <p:embeddedFontLst>
    <p:embeddedFont>
      <p:font typeface="Lato Light" panose="020F0302020204030203" charset="0"/>
      <p:regular r:id="rId48"/>
      <p:bold r:id="rId49"/>
      <p:italic r:id="rId50"/>
      <p:boldItalic r:id="rId51"/>
    </p:embeddedFont>
    <p:embeddedFont>
      <p:font typeface="Lato Hairline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Lato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2. tarteko estiloa - 1. aldaer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1DB1-7051-4566-8368-FDEBD8A7BC5F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C93C-99D9-406E-A35B-97E9DB8DED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04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c718c603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c718c603d_0_1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718c603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c718c603d_0_2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c718c603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c718c603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02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d9ea793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d9ea7934f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c84d0b6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c84d0b6c0_0_1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d9ea793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d9ea7934f_0_1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cada2049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cada20499_0_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5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af1db27b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af1db27b7_0_12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c718c603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c718c603d_0_10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c718c603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c718c603d_0_14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718c603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718c603d_0_15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718c603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718c603d_0_15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49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c718c603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c718c603d_0_6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d90776ae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d90776ae9_0_3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af815710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af815710e_0_3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c718c603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c718c603d_0_6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9ea793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9ea7934f_0_1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606f1c2d_3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ed75ccf_0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af81571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af815710e_0_5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af815710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af815710e_0_6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af815710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af815710e_0_8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d90776a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d90776ae9_0_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d90776ae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d90776ae9_0_1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d90776a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d90776ae9_0_2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f391192_06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c84d0b6c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c84d0b6c0_0_7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c84d0b6c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c84d0b6c0_0_7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c84d0b6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c84d0b6c0_0_2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af1db27b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af1db27b7_0_7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f391192_0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c718c603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c718c603d_0_13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84d0b6c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84d0b6c0_0_1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db22c7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db22c7bb6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5ed75ccf_0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f1db27b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af1db27b7_0_1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c718c60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c718c603d_0_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8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c718c603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c718c603d_0_4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berrikirola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mailto:luberrikirola@gmail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dazkaritza@antigua-luberri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://www.antigua-luberri.net" TargetMode="External"/><Relationship Id="rId4" Type="http://schemas.openxmlformats.org/officeDocument/2006/relationships/hyperlink" Target="mailto:zuzendaritza@antigua-luberri.ne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160950" y="3268350"/>
            <a:ext cx="5983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ato"/>
                <a:ea typeface="Lato"/>
                <a:cs typeface="Lato"/>
                <a:sym typeface="Lato"/>
              </a:rPr>
              <a:t>ANTIGUA-LUBERRI BHI</a:t>
            </a:r>
            <a:endParaRPr sz="36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2022-2023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456;p67"/>
          <p:cNvPicPr preferRelativeResize="0"/>
          <p:nvPr/>
        </p:nvPicPr>
        <p:blipFill rotWithShape="1">
          <a:blip r:embed="rId3">
            <a:alphaModFix/>
          </a:blip>
          <a:srcRect l="36568" t="25074" r="35531" b="15469"/>
          <a:stretch/>
        </p:blipFill>
        <p:spPr>
          <a:xfrm>
            <a:off x="7427495" y="272715"/>
            <a:ext cx="1564402" cy="203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6858025" y="3717425"/>
            <a:ext cx="3030900" cy="17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IKASGAIAK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</a:t>
            </a: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433162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331625" y="1709200"/>
            <a:ext cx="2142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JAKINTZAGAI </a:t>
            </a:r>
            <a:endParaRPr sz="1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KOMUNAK</a:t>
            </a:r>
            <a:endParaRPr sz="1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5276225" y="262900"/>
            <a:ext cx="154800" cy="167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5308250" y="2548900"/>
            <a:ext cx="154800" cy="17571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395550" y="4073850"/>
            <a:ext cx="2142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IKASLEAK AUKERATU BEHAR DU</a:t>
            </a:r>
            <a:endParaRPr sz="1400" b="1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6400825" y="3869825"/>
            <a:ext cx="3030900" cy="17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ASIGNATURAS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</a:t>
            </a: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2400"/>
            <a:ext cx="391445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4331625" y="1556800"/>
            <a:ext cx="2142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ASIGNATURAS</a:t>
            </a:r>
            <a:endParaRPr sz="1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COMUNES</a:t>
            </a:r>
            <a:endParaRPr sz="1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5276225" y="186700"/>
            <a:ext cx="154800" cy="167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5308250" y="2396500"/>
            <a:ext cx="154800" cy="17571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395550" y="3921450"/>
            <a:ext cx="2142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EL ALUMNO </a:t>
            </a:r>
            <a:endParaRPr sz="1400" b="1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DEBE ELEGIR</a:t>
            </a:r>
            <a:endParaRPr sz="1400" b="1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52400" y="739375"/>
            <a:ext cx="8718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HAUTAZKO TAILERRAK</a:t>
            </a:r>
            <a:r>
              <a:rPr lang="en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 b="1">
                <a:latin typeface="Lato"/>
                <a:ea typeface="Lato"/>
                <a:cs typeface="Lato"/>
                <a:sym typeface="Lato"/>
              </a:rPr>
              <a:t>(2 ordu)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TALLERES OPTATIVOS</a:t>
            </a:r>
            <a:r>
              <a:rPr lang="en" sz="1400" b="1">
                <a:latin typeface="Lato"/>
                <a:ea typeface="Lato"/>
                <a:cs typeface="Lato"/>
                <a:sym typeface="Lato"/>
              </a:rPr>
              <a:t> (2 horas)</a:t>
            </a:r>
            <a:endParaRPr sz="1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4294967295"/>
          </p:nvPr>
        </p:nvSpPr>
        <p:spPr>
          <a:xfrm>
            <a:off x="261175" y="1931475"/>
            <a:ext cx="1831500" cy="138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ESKULANGINTZA TAILERRA</a:t>
            </a:r>
            <a:endParaRPr sz="11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MANUALIDADES</a:t>
            </a:r>
            <a:endParaRPr sz="11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2186537" y="1931475"/>
            <a:ext cx="1831500" cy="138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FRANTSES TAILERRA</a:t>
            </a:r>
            <a:endParaRPr sz="11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FRANCÉS</a:t>
            </a:r>
            <a:endParaRPr sz="11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4294967295"/>
          </p:nvPr>
        </p:nvSpPr>
        <p:spPr>
          <a:xfrm>
            <a:off x="4111875" y="1931474"/>
            <a:ext cx="1831500" cy="1388401"/>
          </a:xfrm>
          <a:prstGeom prst="rect">
            <a:avLst/>
          </a:prstGeom>
          <a:solidFill>
            <a:srgbClr val="CFE2F3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EUSKARA TAILERRA</a:t>
            </a:r>
            <a:endParaRPr sz="11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EUSKARA</a:t>
            </a:r>
            <a:endParaRPr sz="11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4294967295"/>
          </p:nvPr>
        </p:nvSpPr>
        <p:spPr>
          <a:xfrm>
            <a:off x="261175" y="3303075"/>
            <a:ext cx="1831500" cy="1388400"/>
          </a:xfrm>
          <a:prstGeom prst="rect">
            <a:avLst/>
          </a:prstGeom>
          <a:solidFill>
            <a:srgbClr val="CFE2F3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MATEMATIKA TAILERRA</a:t>
            </a: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MATEMÁTICAS</a:t>
            </a:r>
            <a:endParaRPr sz="11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4294967295"/>
          </p:nvPr>
        </p:nvSpPr>
        <p:spPr>
          <a:xfrm>
            <a:off x="2186537" y="3303075"/>
            <a:ext cx="1831500" cy="1388400"/>
          </a:xfrm>
          <a:prstGeom prst="rect">
            <a:avLst/>
          </a:prstGeom>
          <a:solidFill>
            <a:srgbClr val="B6D7A8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IKUS-ENTZUN TAILERRA</a:t>
            </a:r>
            <a:endParaRPr sz="11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AUDIOVISUALES</a:t>
            </a:r>
            <a:endParaRPr sz="11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4294967295"/>
          </p:nvPr>
        </p:nvSpPr>
        <p:spPr>
          <a:xfrm>
            <a:off x="4111900" y="3303075"/>
            <a:ext cx="1831500" cy="1388400"/>
          </a:xfrm>
          <a:prstGeom prst="rect">
            <a:avLst/>
          </a:prstGeom>
          <a:solidFill>
            <a:srgbClr val="B6D7A8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INFORMATIKA TAILERRA</a:t>
            </a:r>
            <a:endParaRPr sz="11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TALLER DE INFORMÁTICA</a:t>
            </a:r>
            <a:endParaRPr sz="1100" b="1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57;p26"/>
          <p:cNvSpPr txBox="1">
            <a:spLocks/>
          </p:cNvSpPr>
          <p:nvPr/>
        </p:nvSpPr>
        <p:spPr>
          <a:xfrm>
            <a:off x="5943375" y="1102659"/>
            <a:ext cx="3613161" cy="293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 lang="es-ES" b="1" dirty="0" smtClean="0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lang="es-ES" b="1" dirty="0" smtClean="0">
              <a:latin typeface="Lato"/>
              <a:ea typeface="Lato"/>
              <a:cs typeface="Lato"/>
              <a:sym typeface="Lato"/>
            </a:endParaRPr>
          </a:p>
          <a:p>
            <a:r>
              <a:rPr lang="es-ES" sz="3000" b="1" dirty="0" smtClean="0">
                <a:latin typeface="Lato"/>
                <a:ea typeface="Lato"/>
                <a:cs typeface="Lato"/>
                <a:sym typeface="Lato"/>
              </a:rPr>
              <a:t>HAUTATUTAKO </a:t>
            </a:r>
          </a:p>
          <a:p>
            <a:r>
              <a:rPr lang="es-ES" sz="3000" b="1" dirty="0" smtClean="0">
                <a:latin typeface="Lato"/>
                <a:ea typeface="Lato"/>
                <a:cs typeface="Lato"/>
                <a:sym typeface="Lato"/>
              </a:rPr>
              <a:t>TAILERRA</a:t>
            </a:r>
          </a:p>
          <a:p>
            <a:r>
              <a:rPr lang="es-ES" sz="3000" b="1" dirty="0" smtClean="0">
                <a:latin typeface="Lato"/>
                <a:ea typeface="Lato"/>
                <a:cs typeface="Lato"/>
                <a:sym typeface="Lato"/>
              </a:rPr>
              <a:t>EZIN DA ZIURTATU </a:t>
            </a:r>
          </a:p>
          <a:p>
            <a:endParaRPr lang="es-ES" sz="3000" b="1" dirty="0" smtClean="0">
              <a:latin typeface="Lato"/>
              <a:ea typeface="Lato"/>
              <a:cs typeface="Lato"/>
              <a:sym typeface="Lato"/>
            </a:endParaRPr>
          </a:p>
          <a:p>
            <a:r>
              <a:rPr lang="es-ES" sz="1800" b="1" dirty="0" smtClean="0">
                <a:latin typeface="Lato"/>
                <a:ea typeface="Lato"/>
                <a:cs typeface="Lato"/>
                <a:sym typeface="Lato"/>
              </a:rPr>
              <a:t>NO PODEMOS GARANTIZAR </a:t>
            </a:r>
          </a:p>
          <a:p>
            <a:r>
              <a:rPr lang="es-ES" sz="1800" b="1" dirty="0" smtClean="0">
                <a:latin typeface="Lato"/>
                <a:ea typeface="Lato"/>
                <a:cs typeface="Lato"/>
                <a:sym typeface="Lato"/>
              </a:rPr>
              <a:t>LA ELECCIÓN DEL TALLER</a:t>
            </a:r>
            <a:endParaRPr lang="es-ES" sz="1800" b="1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51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/>
          <p:nvPr/>
        </p:nvSpPr>
        <p:spPr>
          <a:xfrm>
            <a:off x="2289462" y="2823242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CIBER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BULLYING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3.MAILAKO </a:t>
            </a: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IKASLEAK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57200" y="2823242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IPUIN KONTALARIAK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IRTEERAK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IDAZLEAK...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121725" y="2823242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BIDE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HEZIKETA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UDALTZAINAK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289462" y="1275883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KERIK GABEKO GAZTEAK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457200" y="1265908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JOLASEAN ERRONKEI AURRE EGITEN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BAIKARA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4121724" y="1265908"/>
            <a:ext cx="21447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ZIBER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SEGURTASUNA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ERTZAINTZA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62;p27"/>
          <p:cNvSpPr txBox="1">
            <a:spLocks noGrp="1"/>
          </p:cNvSpPr>
          <p:nvPr>
            <p:ph type="title"/>
          </p:nvPr>
        </p:nvSpPr>
        <p:spPr>
          <a:xfrm>
            <a:off x="385433" y="135705"/>
            <a:ext cx="4432933" cy="11401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ato"/>
                <a:ea typeface="Lato"/>
                <a:cs typeface="Lato"/>
                <a:sym typeface="Lato"/>
              </a:rPr>
              <a:t>EKINTZA</a:t>
            </a:r>
            <a:endParaRPr sz="36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ato"/>
                <a:ea typeface="Lato"/>
                <a:cs typeface="Lato"/>
                <a:sym typeface="Lato"/>
              </a:rPr>
              <a:t>OSAGARRIAK</a:t>
            </a:r>
            <a:endParaRPr sz="3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63;p27"/>
          <p:cNvSpPr txBox="1">
            <a:spLocks/>
          </p:cNvSpPr>
          <p:nvPr/>
        </p:nvSpPr>
        <p:spPr>
          <a:xfrm>
            <a:off x="3805567" y="389271"/>
            <a:ext cx="3473656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s-ES" sz="1800" b="1" smtClean="0">
                <a:latin typeface="Lato"/>
                <a:ea typeface="Lato"/>
                <a:cs typeface="Lato"/>
                <a:sym typeface="Lato"/>
              </a:rPr>
              <a:t>ACTIVIDADES COMPLEMENTARIAS</a:t>
            </a:r>
            <a:endParaRPr lang="es-ES" sz="18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ctrTitle" idx="4294967295"/>
          </p:nvPr>
        </p:nvSpPr>
        <p:spPr>
          <a:xfrm>
            <a:off x="907025" y="1735750"/>
            <a:ext cx="736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ORIENTAZIOA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4294967295"/>
          </p:nvPr>
        </p:nvSpPr>
        <p:spPr>
          <a:xfrm>
            <a:off x="1752975" y="29162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ORIENTACIÓN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1368125" y="1541450"/>
            <a:ext cx="3860400" cy="888300"/>
          </a:xfrm>
          <a:prstGeom prst="rect">
            <a:avLst/>
          </a:prstGeom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TUTORETZA PLANA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PLAN DE ACCIÓN TUTORIAL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487950" y="3668100"/>
            <a:ext cx="5731500" cy="952200"/>
          </a:xfrm>
          <a:prstGeom prst="rect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IKASLEEN GARAPENEAN LAGUNDU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ACOMPAÑAR EN EL DESARROLLO DEL </a:t>
            </a:r>
            <a:r>
              <a:rPr lang="en" sz="1200" dirty="0" smtClean="0">
                <a:latin typeface="Lato"/>
                <a:ea typeface="Lato"/>
                <a:cs typeface="Lato"/>
                <a:sym typeface="Lato"/>
              </a:rPr>
              <a:t>ALUMNADO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1052425" y="2610700"/>
            <a:ext cx="4581900" cy="857400"/>
          </a:xfrm>
          <a:prstGeom prst="rect">
            <a:avLst/>
          </a:prstGeom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ANIZTASUNARI ERANTZUN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RESPUESTA A LA DIVERSIDAD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96450" y="483750"/>
            <a:ext cx="7474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NOLA?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¿CÓMO?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523575" y="1526074"/>
            <a:ext cx="5167200" cy="823425"/>
          </a:xfrm>
          <a:prstGeom prst="rect">
            <a:avLst/>
          </a:prstGeom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IKASTETXE BERRIAN EGOKITZEA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FACILITAR LA ADAPTACIÓN AL NUEVO CENTRO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396450" y="483750"/>
            <a:ext cx="7474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HELBURUAK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OBJETIVOS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523575" y="2631674"/>
            <a:ext cx="5167200" cy="1000525"/>
          </a:xfrm>
          <a:prstGeom prst="rect">
            <a:avLst/>
          </a:prstGeom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ELKARBIZITZARAKO BALIABIDEAK GARATZEA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DESARROLLAR HABILIDADES PARA MEJORAR LA CONVIVENCIA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516225" y="3737274"/>
            <a:ext cx="5167200" cy="1025225"/>
          </a:xfrm>
          <a:prstGeom prst="rect">
            <a:avLst/>
          </a:prstGeom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ADIMEN EMOZIONALEKO GAITASUNAK GARATZEA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DESARROLLAR LAS COMPETENCIAS DE INTELIGENCIA EMOCIONAL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523575" y="1526074"/>
            <a:ext cx="5167200" cy="823425"/>
          </a:xfrm>
          <a:prstGeom prst="rect">
            <a:avLst/>
          </a:prstGeom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LAN OHITURA EGOKIAK BARNERATZEA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IMPULSAR BUENOS HÁBITOS DE ESTUDIO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396450" y="483750"/>
            <a:ext cx="7474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HELBURUAK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OBJETIVOS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523575" y="2631674"/>
            <a:ext cx="5167200" cy="987825"/>
          </a:xfrm>
          <a:prstGeom prst="rect">
            <a:avLst/>
          </a:prstGeom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IKASLEEN PREMIEI ERANTZUNA EMATEA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DAR RESPUESTA A LAS NECESIDADES DE LOS </a:t>
            </a:r>
            <a:r>
              <a:rPr lang="en" dirty="0" smtClean="0">
                <a:latin typeface="Lato"/>
                <a:ea typeface="Lato"/>
                <a:cs typeface="Lato"/>
                <a:sym typeface="Lato"/>
              </a:rPr>
              <a:t>ALUMNOS Y LAS ALUMNAS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516225" y="3737274"/>
            <a:ext cx="5167200" cy="910925"/>
          </a:xfrm>
          <a:prstGeom prst="rect">
            <a:avLst/>
          </a:prstGeom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BIZIMODU OSASUNTSUA BULTZATZEA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FOMENTAR HÁBITOS DE VIDA SALUDABLE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ctrTitle" idx="4294967295"/>
          </p:nvPr>
        </p:nvSpPr>
        <p:spPr>
          <a:xfrm>
            <a:off x="2134350" y="2151963"/>
            <a:ext cx="4875300" cy="14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FRANTSES PROIEKTUA</a:t>
            </a:r>
            <a:endParaRPr sz="6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4"/>
          <p:cNvSpPr txBox="1">
            <a:spLocks noGrp="1"/>
          </p:cNvSpPr>
          <p:nvPr>
            <p:ph type="subTitle" idx="4294967295"/>
          </p:nvPr>
        </p:nvSpPr>
        <p:spPr>
          <a:xfrm>
            <a:off x="2524788" y="356498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PROYECTO DE FRANCÉS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4873396" y="11663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9" name="Google Shape;219;p34"/>
          <p:cNvSpPr/>
          <p:nvPr/>
        </p:nvSpPr>
        <p:spPr>
          <a:xfrm rot="2487341">
            <a:off x="4449664" y="16242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261175" y="583275"/>
            <a:ext cx="7474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NOLA?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¿CÓMO?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423725" y="1143275"/>
            <a:ext cx="5826300" cy="1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3DBHn 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PLASTIKA, MUSIKA, BALORE ETIKOAK eta FRANTSESA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4DBHn 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BALORE ETIKOAK eta FRANTSESA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 ESO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PLÁSTICA, MÚSICA, VALORES ÉTICOS y FRANCÉS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 ESO </a:t>
            </a:r>
            <a:r>
              <a:rPr lang="en" sz="1800"/>
              <a:t>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VALORES ÉTICOS y FRANCÉS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2264228" y="595217"/>
            <a:ext cx="4863900" cy="965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ONGI ETORRI!</a:t>
            </a:r>
            <a:endParaRPr sz="5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2140050" y="1654602"/>
            <a:ext cx="4863900" cy="554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¡Bienvenidos!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2140050" y="2396435"/>
            <a:ext cx="4863900" cy="2747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ZUZENDARIA / </a:t>
            </a:r>
            <a:r>
              <a:rPr lang="en" sz="1400" dirty="0" smtClean="0">
                <a:solidFill>
                  <a:srgbClr val="FFFFFF"/>
                </a:solidFill>
              </a:rPr>
              <a:t>DIRECTOR</a:t>
            </a: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JOSE JAVIER FERNANDEZ</a:t>
            </a:r>
          </a:p>
          <a:p>
            <a:pPr marL="0" lvl="0" indent="0" algn="ctr">
              <a:buNone/>
            </a:pPr>
            <a:r>
              <a:rPr lang="pt-BR" sz="1400" dirty="0" smtClean="0">
                <a:solidFill>
                  <a:srgbClr val="FFFFFF"/>
                </a:solidFill>
              </a:rPr>
              <a:t>ZUZENDARI ORDEA </a:t>
            </a:r>
            <a:r>
              <a:rPr lang="pt-BR" sz="1400" dirty="0">
                <a:solidFill>
                  <a:srgbClr val="FFFFFF"/>
                </a:solidFill>
              </a:rPr>
              <a:t>/ </a:t>
            </a:r>
            <a:r>
              <a:rPr lang="pt-BR" sz="1400" dirty="0" smtClean="0">
                <a:solidFill>
                  <a:srgbClr val="FFFFFF"/>
                </a:solidFill>
              </a:rPr>
              <a:t>SUBDIRECTOR</a:t>
            </a:r>
            <a:r>
              <a:rPr lang="pt-BR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pt-BR"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>
              <a:buNone/>
            </a:pPr>
            <a:r>
              <a:rPr lang="pt-BR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ASIER AZPIROZ</a:t>
            </a:r>
            <a:endParaRPr lang="es-ES" sz="1400"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</a:rPr>
              <a:t>IKASKETA </a:t>
            </a:r>
            <a:r>
              <a:rPr lang="en" sz="1400" dirty="0">
                <a:solidFill>
                  <a:srgbClr val="FFFFFF"/>
                </a:solidFill>
              </a:rPr>
              <a:t>BURUAK / </a:t>
            </a:r>
            <a:r>
              <a:rPr lang="en" sz="1400" dirty="0" smtClean="0">
                <a:solidFill>
                  <a:srgbClr val="FFFFFF"/>
                </a:solidFill>
              </a:rPr>
              <a:t>JEFAS </a:t>
            </a:r>
            <a:r>
              <a:rPr lang="en" sz="1400" dirty="0">
                <a:solidFill>
                  <a:srgbClr val="FFFFFF"/>
                </a:solidFill>
              </a:rPr>
              <a:t>DE </a:t>
            </a:r>
            <a:r>
              <a:rPr lang="en" sz="1400" dirty="0" smtClean="0">
                <a:solidFill>
                  <a:srgbClr val="FFFFFF"/>
                </a:solidFill>
              </a:rPr>
              <a:t>ESTUDIO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ITZIAR AMONARRIZ </a:t>
            </a: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 </a:t>
            </a: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AINHOA CALVO</a:t>
            </a:r>
          </a:p>
          <a:p>
            <a:pPr marL="0" lvl="0" indent="0" algn="ctr">
              <a:buNone/>
            </a:pPr>
            <a:r>
              <a:rPr lang="en" sz="1400" dirty="0" smtClean="0">
                <a:solidFill>
                  <a:srgbClr val="FFFFFF"/>
                </a:solidFill>
              </a:rPr>
              <a:t>IDAZKARIA / SECRETARIA</a:t>
            </a:r>
          </a:p>
          <a:p>
            <a:pPr marL="0" lvl="0" indent="0" algn="ctr">
              <a:buNone/>
            </a:pPr>
            <a:r>
              <a:rPr lang="pt-BR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MAITE GALDOS</a:t>
            </a:r>
            <a:endParaRPr lang="en" sz="1400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oogle Shape;456;p67"/>
          <p:cNvPicPr preferRelativeResize="0"/>
          <p:nvPr/>
        </p:nvPicPr>
        <p:blipFill rotWithShape="1">
          <a:blip r:embed="rId4">
            <a:alphaModFix/>
          </a:blip>
          <a:srcRect l="36568" t="25074" r="35531" b="15469"/>
          <a:stretch/>
        </p:blipFill>
        <p:spPr>
          <a:xfrm>
            <a:off x="7427495" y="272715"/>
            <a:ext cx="1564402" cy="203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261175" y="583275"/>
            <a:ext cx="7474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NOLA?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¿CÓMO?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489775" y="1702875"/>
            <a:ext cx="5826300" cy="1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1DBHn eta 2DBHn 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OINARRIA HARTZEKO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FRANTSES TAILERRA (2 ordu)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 ESO y 2 ESO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ADQUIRIR BASE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TALLER DE FRANCÉS (2 ordu)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ctrTitle" idx="4294967295"/>
          </p:nvPr>
        </p:nvSpPr>
        <p:spPr>
          <a:xfrm>
            <a:off x="1401125" y="1727800"/>
            <a:ext cx="6501600" cy="14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METODOLOGIA</a:t>
            </a:r>
            <a:endParaRPr sz="6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4294967295"/>
          </p:nvPr>
        </p:nvSpPr>
        <p:spPr>
          <a:xfrm>
            <a:off x="2524788" y="303158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METODOLOGÍA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38"/>
          <p:cNvSpPr/>
          <p:nvPr/>
        </p:nvSpPr>
        <p:spPr>
          <a:xfrm>
            <a:off x="4846345" y="396752"/>
            <a:ext cx="1343513" cy="136140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457200" y="815575"/>
            <a:ext cx="8494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METODOLOGIA AKTIBOA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METODOLOGÍA ACTIVA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504275" y="1686950"/>
            <a:ext cx="18315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Ikaslea ardatza </a:t>
            </a:r>
            <a:r>
              <a:rPr lang="en" b="1" dirty="0" smtClean="0"/>
              <a:t>bezala hezkuntza prozesuan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El </a:t>
            </a:r>
            <a:r>
              <a:rPr lang="en" dirty="0" smtClean="0"/>
              <a:t>alumnado </a:t>
            </a:r>
            <a:r>
              <a:rPr lang="en" dirty="0"/>
              <a:t>como </a:t>
            </a:r>
            <a:r>
              <a:rPr lang="en" dirty="0" smtClean="0"/>
              <a:t>eje del proceso educativo</a:t>
            </a:r>
            <a:endParaRPr dirty="0"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2"/>
          </p:nvPr>
        </p:nvSpPr>
        <p:spPr>
          <a:xfrm>
            <a:off x="2264891" y="1686950"/>
            <a:ext cx="18315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Irakaslea koordinatzailea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El </a:t>
            </a:r>
            <a:r>
              <a:rPr lang="en" dirty="0" smtClean="0"/>
              <a:t>profesorado </a:t>
            </a:r>
            <a:r>
              <a:rPr lang="en" dirty="0"/>
              <a:t>como coordinador</a:t>
            </a:r>
            <a:endParaRPr dirty="0"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3"/>
          </p:nvPr>
        </p:nvSpPr>
        <p:spPr>
          <a:xfrm>
            <a:off x="4070364" y="1686950"/>
            <a:ext cx="18315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 dirty="0" smtClean="0"/>
              <a:t>Digitalizazioa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S" dirty="0" smtClean="0"/>
              <a:t>Moodle                          --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522883" y="2947914"/>
            <a:ext cx="18315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Banaka, binaka, taldeka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 uno en uno, de dos en dos, en grupo</a:t>
            </a:r>
            <a:endParaRPr dirty="0"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3"/>
          </p:nvPr>
        </p:nvSpPr>
        <p:spPr>
          <a:xfrm>
            <a:off x="4122975" y="2933580"/>
            <a:ext cx="18315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Bikoizketen aldeko apustua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Apostando por los desdobles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2264891" y="2947914"/>
            <a:ext cx="18315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Gaitasunetan trebatzen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Familiarizándose en competencias</a:t>
            </a:r>
            <a:endParaRPr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5" y="1982799"/>
            <a:ext cx="808590" cy="31189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03" y="2308669"/>
            <a:ext cx="543753" cy="376297"/>
          </a:xfrm>
          <a:prstGeom prst="rect">
            <a:avLst/>
          </a:prstGeom>
        </p:spPr>
      </p:pic>
      <p:sp>
        <p:nvSpPr>
          <p:cNvPr id="14" name="Google Shape;254;p39"/>
          <p:cNvSpPr txBox="1">
            <a:spLocks/>
          </p:cNvSpPr>
          <p:nvPr/>
        </p:nvSpPr>
        <p:spPr>
          <a:xfrm>
            <a:off x="536175" y="3899458"/>
            <a:ext cx="1831500" cy="124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u-ES" b="1" dirty="0" smtClean="0"/>
              <a:t>Ikasleen parte hartzea sustatzea: LBB</a:t>
            </a:r>
          </a:p>
          <a:p>
            <a:pPr marL="0" indent="0">
              <a:buFont typeface="Lato Light"/>
              <a:buNone/>
            </a:pPr>
            <a:r>
              <a:rPr lang="es-ES" dirty="0" smtClean="0"/>
              <a:t>Fomentar la participación del alumnado: LBB</a:t>
            </a:r>
            <a:endParaRPr lang="es-ES" dirty="0" smtClean="0"/>
          </a:p>
          <a:p>
            <a:pPr marL="0" indent="0">
              <a:buFont typeface="Lato Light"/>
              <a:buNone/>
            </a:pPr>
            <a:endParaRPr lang="es-ES" dirty="0"/>
          </a:p>
        </p:txBody>
      </p:sp>
      <p:sp>
        <p:nvSpPr>
          <p:cNvPr id="16" name="Google Shape;254;p39"/>
          <p:cNvSpPr txBox="1">
            <a:spLocks/>
          </p:cNvSpPr>
          <p:nvPr/>
        </p:nvSpPr>
        <p:spPr>
          <a:xfrm>
            <a:off x="2238307" y="3899458"/>
            <a:ext cx="1831500" cy="124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u-ES" b="1" dirty="0" smtClean="0"/>
              <a:t>Euskara Batzordearen ekimenak</a:t>
            </a:r>
          </a:p>
          <a:p>
            <a:pPr marL="0" indent="0">
              <a:buFont typeface="Lato Light"/>
              <a:buNone/>
            </a:pPr>
            <a:r>
              <a:rPr lang="es-ES" dirty="0" smtClean="0"/>
              <a:t>Actividades de la Comisión de Euskara</a:t>
            </a:r>
            <a:endParaRPr lang="es-ES" dirty="0" smtClean="0"/>
          </a:p>
          <a:p>
            <a:pPr marL="0" indent="0">
              <a:buFont typeface="Lato Light"/>
              <a:buNone/>
            </a:pPr>
            <a:endParaRPr lang="es-ES" dirty="0"/>
          </a:p>
        </p:txBody>
      </p:sp>
      <p:sp>
        <p:nvSpPr>
          <p:cNvPr id="17" name="Google Shape;254;p39"/>
          <p:cNvSpPr txBox="1">
            <a:spLocks/>
          </p:cNvSpPr>
          <p:nvPr/>
        </p:nvSpPr>
        <p:spPr>
          <a:xfrm>
            <a:off x="4083099" y="3899458"/>
            <a:ext cx="1831500" cy="124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u-ES" b="1" dirty="0" smtClean="0"/>
              <a:t>Jolasgaraietako Batzordea</a:t>
            </a:r>
          </a:p>
          <a:p>
            <a:pPr marL="0" indent="0">
              <a:buFont typeface="Lato Light"/>
              <a:buNone/>
            </a:pPr>
            <a:r>
              <a:rPr lang="es-ES" dirty="0" smtClean="0"/>
              <a:t>Actividades de la Comisión de Recreos</a:t>
            </a:r>
            <a:endParaRPr lang="es-ES" dirty="0" smtClean="0"/>
          </a:p>
          <a:p>
            <a:pPr marL="0" indent="0">
              <a:buFont typeface="Lato Light"/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457200" y="626301"/>
            <a:ext cx="8494800" cy="10466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Ikastetxeko Proiektuak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Lato"/>
                <a:ea typeface="Lato"/>
                <a:cs typeface="Lato"/>
                <a:sym typeface="Lato"/>
              </a:rPr>
              <a:t>PROYECTOS DEL CENTRO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577431" y="1672975"/>
            <a:ext cx="5572847" cy="336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b="1" dirty="0" smtClean="0"/>
              <a:t>HBSP </a:t>
            </a:r>
            <a:r>
              <a:rPr lang="en" b="1" dirty="0" smtClean="0"/>
              <a:t>programa </a:t>
            </a:r>
            <a:r>
              <a:rPr lang="en" b="1" dirty="0" smtClean="0"/>
              <a:t>(Hezkuntza Berariaz Sendotzeko </a:t>
            </a:r>
            <a:r>
              <a:rPr lang="en" b="1" dirty="0" smtClean="0"/>
              <a:t>Programa) </a:t>
            </a:r>
            <a:endParaRPr lang="en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b="1" dirty="0" smtClean="0"/>
              <a:t>Bidelagun programa</a:t>
            </a:r>
            <a:endParaRPr lang="en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b="1" dirty="0" smtClean="0"/>
              <a:t>HNP </a:t>
            </a:r>
            <a:r>
              <a:rPr lang="en" b="1" dirty="0" smtClean="0"/>
              <a:t>programa </a:t>
            </a:r>
            <a:r>
              <a:rPr lang="en" b="1" dirty="0" smtClean="0"/>
              <a:t>(</a:t>
            </a:r>
            <a:r>
              <a:rPr lang="en" b="1" dirty="0" smtClean="0"/>
              <a:t>Hizkuntza </a:t>
            </a:r>
            <a:r>
              <a:rPr lang="en" b="1" dirty="0" smtClean="0"/>
              <a:t>Normalkuntza Programa</a:t>
            </a:r>
            <a:r>
              <a:rPr lang="en" b="1" dirty="0" smtClean="0"/>
              <a:t>)</a:t>
            </a:r>
            <a:endParaRPr lang="en" b="1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b="1" dirty="0" smtClean="0"/>
              <a:t>Agenda </a:t>
            </a:r>
            <a:r>
              <a:rPr lang="en" b="1" dirty="0" smtClean="0"/>
              <a:t>30</a:t>
            </a:r>
            <a:endParaRPr lang="en" b="1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b="1" dirty="0" smtClean="0"/>
              <a:t>Steam proiektua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b="1" dirty="0" smtClean="0"/>
              <a:t>ELOS </a:t>
            </a:r>
            <a:r>
              <a:rPr lang="eu-ES" b="1" dirty="0" smtClean="0"/>
              <a:t>proiektua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dirty="0" smtClean="0"/>
              <a:t>PREE programa (Programa de Refuerzo Educativo Específico) </a:t>
            </a:r>
            <a:endParaRPr lang="e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dirty="0" smtClean="0"/>
              <a:t>Bidelagun programa</a:t>
            </a:r>
            <a:endParaRPr lang="e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" dirty="0" smtClean="0"/>
              <a:t>PNL </a:t>
            </a:r>
            <a:r>
              <a:rPr lang="en" dirty="0"/>
              <a:t>proiektua </a:t>
            </a:r>
            <a:r>
              <a:rPr lang="en" dirty="0" smtClean="0"/>
              <a:t>(Programa de Normalizazción Linguística)</a:t>
            </a:r>
            <a:endParaRPr lang="en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" dirty="0"/>
              <a:t>Agenda 30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" dirty="0" smtClean="0"/>
              <a:t>Proyecto Steam</a:t>
            </a:r>
            <a:endParaRPr lang="en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dirty="0" smtClean="0"/>
              <a:t>Proyecto ELOS</a:t>
            </a:r>
            <a:endParaRPr lang="es-ES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b="1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8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7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13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JATORRIZKO IKASTETXEEKIN KOORDINAZIOA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subTitle" idx="1"/>
          </p:nvPr>
        </p:nvSpPr>
        <p:spPr>
          <a:xfrm>
            <a:off x="685800" y="4135450"/>
            <a:ext cx="5586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COORDINACIÓN CON LOS CENTROS DE ORIGEN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551" y="1256425"/>
            <a:ext cx="4209026" cy="26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2"/>
          <p:cNvSpPr txBox="1">
            <a:spLocks noGrp="1"/>
          </p:cNvSpPr>
          <p:nvPr>
            <p:ph type="body" idx="4294967295"/>
          </p:nvPr>
        </p:nvSpPr>
        <p:spPr>
          <a:xfrm>
            <a:off x="304175" y="668475"/>
            <a:ext cx="26565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AMASSORRAIN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4294967295"/>
          </p:nvPr>
        </p:nvSpPr>
        <p:spPr>
          <a:xfrm>
            <a:off x="532775" y="3643950"/>
            <a:ext cx="26565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JAKINTZA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97625" y="1478475"/>
            <a:ext cx="13563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IBAI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4294967295"/>
          </p:nvPr>
        </p:nvSpPr>
        <p:spPr>
          <a:xfrm>
            <a:off x="125975" y="2288475"/>
            <a:ext cx="17568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IGELDO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2327175" y="3653800"/>
            <a:ext cx="16599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ORIXE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body" idx="4294967295"/>
          </p:nvPr>
        </p:nvSpPr>
        <p:spPr>
          <a:xfrm>
            <a:off x="2250975" y="133850"/>
            <a:ext cx="16599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AIETE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47024"/>
              </p:ext>
            </p:extLst>
          </p:nvPr>
        </p:nvGraphicFramePr>
        <p:xfrm>
          <a:off x="301658" y="825426"/>
          <a:ext cx="6381946" cy="413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607">
                  <a:extLst>
                    <a:ext uri="{9D8B030D-6E8A-4147-A177-3AD203B41FA5}">
                      <a16:colId xmlns:a16="http://schemas.microsoft.com/office/drawing/2014/main" val="1416474716"/>
                    </a:ext>
                  </a:extLst>
                </a:gridCol>
                <a:gridCol w="4587339">
                  <a:extLst>
                    <a:ext uri="{9D8B030D-6E8A-4147-A177-3AD203B41FA5}">
                      <a16:colId xmlns:a16="http://schemas.microsoft.com/office/drawing/2014/main" val="2153578291"/>
                    </a:ext>
                  </a:extLst>
                </a:gridCol>
              </a:tblGrid>
              <a:tr h="7062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800">
                          <a:effectLst/>
                        </a:rPr>
                        <a:t>Jatorrizko Ikastetxeekin Koordinazioa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Coordinación con los Centros de Origen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97492"/>
                  </a:ext>
                </a:extLst>
              </a:tr>
              <a:tr h="2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Noiz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Zer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extLst>
                  <a:ext uri="{0D108BD9-81ED-4DB2-BD59-A6C34878D82A}">
                    <a16:rowId xmlns:a16="http://schemas.microsoft.com/office/drawing/2014/main" val="3770255953"/>
                  </a:ext>
                </a:extLst>
              </a:tr>
              <a:tr h="164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Urtarrilean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En </a:t>
                      </a:r>
                      <a:r>
                        <a:rPr lang="eu-ES" sz="1400" dirty="0" err="1" smtClean="0">
                          <a:effectLst/>
                        </a:rPr>
                        <a:t>enero</a:t>
                      </a:r>
                      <a:endParaRPr lang="eu-ES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Apirila-maiatzean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u-E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Abril-mayo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34" marR="67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Aurkezpena eta “Ate Irekiak urtarrilaren 10tik 15era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 err="1">
                          <a:effectLst/>
                        </a:rPr>
                        <a:t>Presentación</a:t>
                      </a:r>
                      <a:r>
                        <a:rPr lang="eu-ES" sz="1400" dirty="0">
                          <a:effectLst/>
                        </a:rPr>
                        <a:t> y “</a:t>
                      </a:r>
                      <a:r>
                        <a:rPr lang="eu-ES" sz="1400" dirty="0" err="1">
                          <a:effectLst/>
                        </a:rPr>
                        <a:t>Puertas</a:t>
                      </a:r>
                      <a:r>
                        <a:rPr lang="eu-ES" sz="1400" dirty="0">
                          <a:effectLst/>
                        </a:rPr>
                        <a:t> </a:t>
                      </a:r>
                      <a:r>
                        <a:rPr lang="eu-ES" sz="1400" dirty="0" err="1">
                          <a:effectLst/>
                        </a:rPr>
                        <a:t>abiertas</a:t>
                      </a:r>
                      <a:r>
                        <a:rPr lang="eu-ES" sz="1400" dirty="0">
                          <a:effectLst/>
                        </a:rPr>
                        <a:t>” del 10 al 15 de </a:t>
                      </a:r>
                      <a:r>
                        <a:rPr lang="eu-ES" sz="1400" dirty="0" err="1">
                          <a:effectLst/>
                        </a:rPr>
                        <a:t>enero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 err="1" smtClean="0">
                          <a:effectLst/>
                        </a:rPr>
                        <a:t>Aurrematrikula</a:t>
                      </a:r>
                      <a:r>
                        <a:rPr lang="eu-ES" sz="1400" dirty="0" smtClean="0">
                          <a:effectLst/>
                        </a:rPr>
                        <a:t> </a:t>
                      </a:r>
                      <a:r>
                        <a:rPr lang="eu-ES" sz="1400" dirty="0">
                          <a:effectLst/>
                        </a:rPr>
                        <a:t>urtarrilaren 17tik 28ra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 err="1">
                          <a:effectLst/>
                        </a:rPr>
                        <a:t>Prematricula</a:t>
                      </a:r>
                      <a:r>
                        <a:rPr lang="eu-ES" sz="1400" dirty="0">
                          <a:effectLst/>
                        </a:rPr>
                        <a:t> del 17 al 28 de </a:t>
                      </a:r>
                      <a:r>
                        <a:rPr lang="eu-ES" sz="1400" dirty="0" err="1" smtClean="0">
                          <a:effectLst/>
                        </a:rPr>
                        <a:t>enero</a:t>
                      </a:r>
                      <a:endParaRPr lang="eu-ES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u-E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u-E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Hautazko ikasgaien eta tailerren</a:t>
                      </a:r>
                      <a:r>
                        <a:rPr lang="eu-ES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aukeraketa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Elección de las</a:t>
                      </a:r>
                      <a:r>
                        <a:rPr lang="es-ES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asignaturas optativas y talleres</a:t>
                      </a:r>
                      <a:endParaRPr lang="es-ES" sz="1400" b="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4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34" marR="67634" marT="0" marB="0"/>
                </a:tc>
                <a:extLst>
                  <a:ext uri="{0D108BD9-81ED-4DB2-BD59-A6C34878D82A}">
                    <a16:rowId xmlns:a16="http://schemas.microsoft.com/office/drawing/2014/main" val="3919412679"/>
                  </a:ext>
                </a:extLst>
              </a:tr>
              <a:tr h="549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Maiatzean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En </a:t>
                      </a:r>
                      <a:r>
                        <a:rPr lang="eu-ES" sz="1400" dirty="0" err="1">
                          <a:effectLst/>
                        </a:rPr>
                        <a:t>mayo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Ikasle berrien “Harrera eguna”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“Día de Bienvenida” al nuevo alumnado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extLst>
                  <a:ext uri="{0D108BD9-81ED-4DB2-BD59-A6C34878D82A}">
                    <a16:rowId xmlns:a16="http://schemas.microsoft.com/office/drawing/2014/main" val="509383573"/>
                  </a:ext>
                </a:extLst>
              </a:tr>
              <a:tr h="549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>
                          <a:effectLst/>
                        </a:rPr>
                        <a:t>Ekainean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>
                          <a:effectLst/>
                        </a:rPr>
                        <a:t>En junio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</a:rPr>
                        <a:t>Ikasle berrien datu bilketa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Recogida de datos del alumnado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4" marR="67634" marT="0" marB="0"/>
                </a:tc>
                <a:extLst>
                  <a:ext uri="{0D108BD9-81ED-4DB2-BD59-A6C34878D82A}">
                    <a16:rowId xmlns:a16="http://schemas.microsoft.com/office/drawing/2014/main" val="26344665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>
            <a:spLocks noGrp="1"/>
          </p:cNvSpPr>
          <p:nvPr>
            <p:ph type="title" idx="4294967295"/>
          </p:nvPr>
        </p:nvSpPr>
        <p:spPr>
          <a:xfrm>
            <a:off x="457200" y="510775"/>
            <a:ext cx="8115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TALDEKATZE IRIZPIDEAK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CRITERIOS PARA LA FORMACIÓN DE GRUPOS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45"/>
          <p:cNvSpPr/>
          <p:nvPr/>
        </p:nvSpPr>
        <p:spPr>
          <a:xfrm>
            <a:off x="699950" y="1313975"/>
            <a:ext cx="2010000" cy="1495800"/>
          </a:xfrm>
          <a:prstGeom prst="homePlate">
            <a:avLst>
              <a:gd name="adj" fmla="val 3012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Neska/Mutil kopuru orekatua</a:t>
            </a:r>
            <a:endParaRPr sz="11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Número de chicos/chicas equilibrado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5" name="Google Shape;295;p45"/>
          <p:cNvSpPr/>
          <p:nvPr/>
        </p:nvSpPr>
        <p:spPr>
          <a:xfrm>
            <a:off x="2516749" y="1313975"/>
            <a:ext cx="22395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Laguntza bereziko </a:t>
            </a:r>
            <a:r>
              <a:rPr lang="en" sz="1100" b="1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ikasleak</a:t>
            </a:r>
            <a:endParaRPr sz="1100" b="1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Alumnado </a:t>
            </a:r>
            <a:r>
              <a:rPr lang="en" sz="11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con ayudas especiales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45"/>
          <p:cNvSpPr/>
          <p:nvPr/>
        </p:nvSpPr>
        <p:spPr>
          <a:xfrm>
            <a:off x="1412175" y="2909325"/>
            <a:ext cx="23412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Ikastetxeko errepikatzaileak</a:t>
            </a:r>
            <a:endParaRPr sz="1100" b="1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Repetidores de Antigua-Luberri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3551100" y="2909325"/>
            <a:ext cx="23412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Jatorrizko ikastetxetako  </a:t>
            </a:r>
            <a:r>
              <a:rPr lang="en" sz="1100" b="1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Informazio orokorra</a:t>
            </a:r>
            <a:endParaRPr sz="1100" b="1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Información general de </a:t>
            </a:r>
            <a:r>
              <a:rPr lang="en" sz="11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los centros de origen</a:t>
            </a:r>
            <a:endParaRPr sz="1100" b="1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>
            <a:spLocks noGrp="1"/>
          </p:cNvSpPr>
          <p:nvPr>
            <p:ph type="ctrTitle" idx="4294967295"/>
          </p:nvPr>
        </p:nvSpPr>
        <p:spPr>
          <a:xfrm>
            <a:off x="907025" y="2269150"/>
            <a:ext cx="736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ZERBITZUAK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ETA 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FUNTZIONAMENDUA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subTitle" idx="4294967295"/>
          </p:nvPr>
        </p:nvSpPr>
        <p:spPr>
          <a:xfrm>
            <a:off x="1752975" y="32972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SERVICIOS Y FUNCIONAMIENTO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/>
          <p:nvPr/>
        </p:nvSpPr>
        <p:spPr>
          <a:xfrm>
            <a:off x="2155045" y="23829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GURASO ELKARTEA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ASOCIACIÓN DE PADRES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457200" y="23829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LIBURUTEGIA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BIBLIOTECA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3852889" y="23829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KIROLA ETA KULTUR EKINTZAK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ACTIVIDADES DEPORTIVAS Y CULTURALES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3" name="Google Shape;313;p47"/>
          <p:cNvSpPr/>
          <p:nvPr/>
        </p:nvSpPr>
        <p:spPr>
          <a:xfrm>
            <a:off x="2155045" y="5885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GARRAIOA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TRANSPORTE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(Igeldo)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4" name="Google Shape;314;p47"/>
          <p:cNvSpPr/>
          <p:nvPr/>
        </p:nvSpPr>
        <p:spPr>
          <a:xfrm>
            <a:off x="457200" y="5885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JANGELA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COMEDOR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5" name="Google Shape;315;p47"/>
          <p:cNvSpPr/>
          <p:nvPr/>
        </p:nvSpPr>
        <p:spPr>
          <a:xfrm>
            <a:off x="3852889" y="588575"/>
            <a:ext cx="1987500" cy="1961400"/>
          </a:xfrm>
          <a:prstGeom prst="ellipse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JOLASGARAIA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RECREO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328047" y="949025"/>
            <a:ext cx="6545104" cy="311794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126" y="380763"/>
            <a:ext cx="4209026" cy="26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968675" y="1229300"/>
            <a:ext cx="655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📌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4294967295"/>
          </p:nvPr>
        </p:nvSpPr>
        <p:spPr>
          <a:xfrm>
            <a:off x="2522950" y="3965781"/>
            <a:ext cx="6593700" cy="11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BENTA BERRIN</a:t>
            </a:r>
            <a:endParaRPr sz="1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Xalbador Bertsolariaren kalea 9, 20018 Donostia  </a:t>
            </a:r>
            <a:endParaRPr sz="1400"/>
          </a:p>
        </p:txBody>
      </p:sp>
      <p:sp>
        <p:nvSpPr>
          <p:cNvPr id="6" name="Google Shape;72;p15"/>
          <p:cNvSpPr txBox="1">
            <a:spLocks/>
          </p:cNvSpPr>
          <p:nvPr/>
        </p:nvSpPr>
        <p:spPr>
          <a:xfrm>
            <a:off x="286048" y="438989"/>
            <a:ext cx="2506579" cy="635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dirty="0" smtClean="0">
                <a:latin typeface="Lato"/>
                <a:ea typeface="Lato"/>
                <a:cs typeface="Lato"/>
                <a:sym typeface="Lato"/>
              </a:rPr>
              <a:t>           KOKAPENA</a:t>
            </a:r>
            <a:endParaRPr lang="es-ES" sz="20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73;p15"/>
          <p:cNvSpPr txBox="1">
            <a:spLocks/>
          </p:cNvSpPr>
          <p:nvPr/>
        </p:nvSpPr>
        <p:spPr>
          <a:xfrm>
            <a:off x="835277" y="872540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smtClean="0">
                <a:latin typeface="Lato"/>
                <a:ea typeface="Lato"/>
                <a:cs typeface="Lato"/>
                <a:sym typeface="Lato"/>
              </a:rPr>
              <a:t>LOCALIZACIÓN</a:t>
            </a:r>
            <a:endParaRPr lang="es-ES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456;p67"/>
          <p:cNvPicPr preferRelativeResize="0"/>
          <p:nvPr/>
        </p:nvPicPr>
        <p:blipFill rotWithShape="1">
          <a:blip r:embed="rId5">
            <a:alphaModFix/>
          </a:blip>
          <a:srcRect l="36568" t="25074" r="35531" b="15469"/>
          <a:stretch/>
        </p:blipFill>
        <p:spPr>
          <a:xfrm>
            <a:off x="377800" y="2674420"/>
            <a:ext cx="1564402" cy="203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body" idx="1"/>
          </p:nvPr>
        </p:nvSpPr>
        <p:spPr>
          <a:xfrm>
            <a:off x="1481400" y="2704700"/>
            <a:ext cx="4487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EGUNERO </a:t>
            </a: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IRAILA-MAIATZA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TODOS LOS DÍAS </a:t>
            </a:r>
            <a:r>
              <a:rPr lang="en" sz="1400" b="1" dirty="0" smtClean="0"/>
              <a:t>SEPTIEMBRE-MAYO</a:t>
            </a:r>
            <a:endParaRPr sz="1400" b="1" dirty="0"/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JANGELA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COMEDOR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2"/>
          </p:nvPr>
        </p:nvSpPr>
        <p:spPr>
          <a:xfrm>
            <a:off x="2666725" y="3784450"/>
            <a:ext cx="28014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EKAINA AUKERAN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JUNIO OPTATIVO</a:t>
            </a:r>
            <a:endParaRPr sz="1400"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1"/>
          </p:nvPr>
        </p:nvSpPr>
        <p:spPr>
          <a:xfrm>
            <a:off x="547875" y="1601025"/>
            <a:ext cx="4487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IRAILEAN </a:t>
            </a: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AURTEN, </a:t>
            </a:r>
            <a:r>
              <a:rPr lang="en" b="1" dirty="0">
                <a:latin typeface="Lato"/>
                <a:ea typeface="Lato"/>
                <a:cs typeface="Lato"/>
                <a:sym typeface="Lato"/>
              </a:rPr>
              <a:t>AZKEN 15 EGUN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SEGUNDA QUINCENA SEPTIEMBRE, ESTE AÑO</a:t>
            </a:r>
            <a:endParaRPr sz="1400" b="1" dirty="0"/>
          </a:p>
        </p:txBody>
      </p:sp>
      <p:sp>
        <p:nvSpPr>
          <p:cNvPr id="324" name="Google Shape;324;p48"/>
          <p:cNvSpPr/>
          <p:nvPr/>
        </p:nvSpPr>
        <p:spPr>
          <a:xfrm>
            <a:off x="4597088" y="171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8"/>
          <p:cNvSpPr/>
          <p:nvPr/>
        </p:nvSpPr>
        <p:spPr>
          <a:xfrm>
            <a:off x="4968293" y="2935319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8"/>
          <p:cNvSpPr/>
          <p:nvPr/>
        </p:nvSpPr>
        <p:spPr>
          <a:xfrm>
            <a:off x="5505048" y="4097049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457200" y="8917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GARRAIOA </a:t>
            </a:r>
            <a:r>
              <a:rPr lang="en" sz="1800" b="1" dirty="0" smtClean="0">
                <a:latin typeface="Lato"/>
                <a:ea typeface="Lato"/>
                <a:cs typeface="Lato"/>
                <a:sym typeface="Lato"/>
              </a:rPr>
              <a:t>(Igeldo)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en" sz="2400" b="1" dirty="0" smtClean="0">
                <a:latin typeface="Lato"/>
                <a:ea typeface="Lato"/>
                <a:cs typeface="Lato"/>
                <a:sym typeface="Lato"/>
              </a:rPr>
              <a:t>TRANSPORTE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457200" y="2626050"/>
            <a:ext cx="60246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Garraio zerbitzua eskaintzen du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. Hezkuntza sailak ezartzen ditu garraioari dagozkion irizpide orokorrak.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Servicio de transporte escolar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. Es el Departamento de Educación quien establece los criterios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JOLASGARAIA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ato"/>
                <a:ea typeface="Lato"/>
                <a:cs typeface="Lato"/>
                <a:sym typeface="Lato"/>
              </a:rPr>
              <a:t>RECREO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50"/>
          <p:cNvSpPr txBox="1">
            <a:spLocks noGrp="1"/>
          </p:cNvSpPr>
          <p:nvPr>
            <p:ph type="body" idx="1"/>
          </p:nvPr>
        </p:nvSpPr>
        <p:spPr>
          <a:xfrm>
            <a:off x="614225" y="1538900"/>
            <a:ext cx="56355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HELBURUA: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1 DBHko ikasleen integrazioa erraztea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OBJETIVO: </a:t>
            </a:r>
            <a:r>
              <a:rPr lang="en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facilitar la integración de los alumnos de 1 ESO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50"/>
          <p:cNvSpPr/>
          <p:nvPr/>
        </p:nvSpPr>
        <p:spPr>
          <a:xfrm>
            <a:off x="693775" y="2618053"/>
            <a:ext cx="1816800" cy="1495800"/>
          </a:xfrm>
          <a:prstGeom prst="homePlate">
            <a:avLst>
              <a:gd name="adj" fmla="val 3012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LEHIAKETAK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CONCURSOS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" name="Google Shape;340;p50"/>
          <p:cNvSpPr/>
          <p:nvPr/>
        </p:nvSpPr>
        <p:spPr>
          <a:xfrm>
            <a:off x="2269425" y="2618050"/>
            <a:ext cx="1944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KIROLA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DEPORTE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1" name="Google Shape;341;p50"/>
          <p:cNvSpPr/>
          <p:nvPr/>
        </p:nvSpPr>
        <p:spPr>
          <a:xfrm>
            <a:off x="3956225" y="2618050"/>
            <a:ext cx="22935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 MAHAI-JOKO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BALOI TOKE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…………..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939" y="4271462"/>
            <a:ext cx="6056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Jolasgaraietako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Batzorde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bat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dago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jolasgaraiak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kudeatzeko</a:t>
            </a:r>
            <a:r>
              <a:rPr lang="es-ES" b="1" dirty="0" smtClean="0">
                <a:solidFill>
                  <a:schemeClr val="tx1"/>
                </a:solidFill>
              </a:rPr>
              <a:t> eta </a:t>
            </a:r>
            <a:r>
              <a:rPr lang="es-ES" b="1" dirty="0" err="1" smtClean="0">
                <a:solidFill>
                  <a:schemeClr val="tx1"/>
                </a:solidFill>
              </a:rPr>
              <a:t>Bizikidetzako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Taldearekin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elkarlanean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lan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egiten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duena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LIBURUTEGIA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BIBLIOTECA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461825" y="1691300"/>
            <a:ext cx="61110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Ikas-estrategien bitartez IKASTEKO eta IRAKURTZEKO LEKUA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Lugar de ESTUDIO y LECTURA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51"/>
          <p:cNvSpPr/>
          <p:nvPr/>
        </p:nvSpPr>
        <p:spPr>
          <a:xfrm>
            <a:off x="1025753" y="349967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body" idx="1"/>
          </p:nvPr>
        </p:nvSpPr>
        <p:spPr>
          <a:xfrm>
            <a:off x="1507725" y="3250875"/>
            <a:ext cx="41445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JOLASGARAIAN </a:t>
            </a:r>
            <a:r>
              <a:rPr lang="en" dirty="0" smtClean="0">
                <a:latin typeface="Lato"/>
                <a:ea typeface="Lato"/>
                <a:cs typeface="Lato"/>
                <a:sym typeface="Lato"/>
              </a:rPr>
              <a:t>eta BAZKALORDUAN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RECREOS y MEDIO DÍA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7130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L5 GURASO ELKARTEA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ASOCIACIÓN DE PADRES L5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52"/>
          <p:cNvSpPr txBox="1">
            <a:spLocks noGrp="1"/>
          </p:cNvSpPr>
          <p:nvPr>
            <p:ph type="body" idx="1"/>
          </p:nvPr>
        </p:nvSpPr>
        <p:spPr>
          <a:xfrm>
            <a:off x="810165" y="1922014"/>
            <a:ext cx="3060600" cy="1331400"/>
          </a:xfrm>
          <a:prstGeom prst="rect">
            <a:avLst/>
          </a:prstGeom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ASKOZ GEHIAGO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 www.antigua-luberri.net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MUCHO MÁS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www.antigua-luberri.net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52"/>
          <p:cNvSpPr txBox="1">
            <a:spLocks noGrp="1"/>
          </p:cNvSpPr>
          <p:nvPr>
            <p:ph type="body" idx="1"/>
          </p:nvPr>
        </p:nvSpPr>
        <p:spPr>
          <a:xfrm>
            <a:off x="810165" y="3513050"/>
            <a:ext cx="3060600" cy="626100"/>
          </a:xfrm>
          <a:prstGeom prst="rect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luberrigurasoak@gmail.com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50800" t="23516" r="29974" b="41053"/>
          <a:stretch/>
        </p:blipFill>
        <p:spPr bwMode="auto">
          <a:xfrm>
            <a:off x="4342447" y="2323055"/>
            <a:ext cx="1555433" cy="154790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7130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KIROL EKINTZAK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ACTIVIDADES DEPORTIVAS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53"/>
          <p:cNvSpPr txBox="1">
            <a:spLocks noGrp="1"/>
          </p:cNvSpPr>
          <p:nvPr>
            <p:ph type="body" idx="1"/>
          </p:nvPr>
        </p:nvSpPr>
        <p:spPr>
          <a:xfrm>
            <a:off x="260275" y="2113100"/>
            <a:ext cx="73275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“Jarduera fisikoa eta kirola: bizitza aktibo bat gizarte osasuntsu batentzat”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“Actividad física y deporte: una vida activa para una sociedad sana”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>
            <a:off x="577505" y="3217750"/>
            <a:ext cx="3447600" cy="1502700"/>
          </a:xfrm>
          <a:prstGeom prst="rect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 smtClean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www.luberrikirola.com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luberrikirola@gmail.com</a:t>
            </a:r>
            <a:endParaRPr lang="en" dirty="0" smtClean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628 </a:t>
            </a: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498 679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5"/>
          <a:srcRect l="23813" t="11915" r="68073" b="75857"/>
          <a:stretch/>
        </p:blipFill>
        <p:spPr bwMode="auto">
          <a:xfrm>
            <a:off x="4541520" y="3217750"/>
            <a:ext cx="1691640" cy="150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type="ctrTitle" idx="4294967295"/>
          </p:nvPr>
        </p:nvSpPr>
        <p:spPr>
          <a:xfrm>
            <a:off x="907025" y="1811950"/>
            <a:ext cx="736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BALIABIDEAK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54"/>
          <p:cNvSpPr txBox="1">
            <a:spLocks noGrp="1"/>
          </p:cNvSpPr>
          <p:nvPr>
            <p:ph type="subTitle" idx="4294967295"/>
          </p:nvPr>
        </p:nvSpPr>
        <p:spPr>
          <a:xfrm>
            <a:off x="1752975" y="28400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456;p67"/>
          <p:cNvPicPr preferRelativeResize="0"/>
          <p:nvPr/>
        </p:nvPicPr>
        <p:blipFill rotWithShape="1">
          <a:blip r:embed="rId4">
            <a:alphaModFix/>
          </a:blip>
          <a:srcRect l="36568" t="25074" r="35531" b="15469"/>
          <a:stretch/>
        </p:blipFill>
        <p:spPr>
          <a:xfrm>
            <a:off x="7012806" y="181222"/>
            <a:ext cx="1853160" cy="2658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ctrTitle" idx="4294967295"/>
          </p:nvPr>
        </p:nvSpPr>
        <p:spPr>
          <a:xfrm>
            <a:off x="137120" y="796553"/>
            <a:ext cx="839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ESKOLA 2.0  </a:t>
            </a:r>
            <a:r>
              <a:rPr lang="en" sz="2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(ordenagailuak) </a:t>
            </a:r>
            <a:endParaRPr sz="2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DBH eta 2 </a:t>
            </a:r>
            <a:r>
              <a:rPr lang="en" sz="2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DBH GELA </a:t>
            </a:r>
            <a:r>
              <a:rPr lang="en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GUZTIETAN</a:t>
            </a:r>
            <a:endParaRPr sz="2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subTitle" idx="4294967295"/>
          </p:nvPr>
        </p:nvSpPr>
        <p:spPr>
          <a:xfrm>
            <a:off x="1312518" y="1956353"/>
            <a:ext cx="624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ESKOLA 2.0 </a:t>
            </a: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(ordenadores)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 </a:t>
            </a: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TODAS LAS AULAS  </a:t>
            </a: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 1 </a:t>
            </a: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ESO y 2 ESO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381;p56"/>
          <p:cNvSpPr txBox="1">
            <a:spLocks/>
          </p:cNvSpPr>
          <p:nvPr/>
        </p:nvSpPr>
        <p:spPr>
          <a:xfrm>
            <a:off x="1212470" y="2888246"/>
            <a:ext cx="624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sz="3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Pantalla </a:t>
            </a:r>
            <a:r>
              <a:rPr lang="es-ES" sz="320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Digitalak</a:t>
            </a:r>
            <a:r>
              <a:rPr lang="es-ES" sz="3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320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gela</a:t>
            </a:r>
            <a:r>
              <a:rPr lang="es-ES" sz="3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320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guztietan</a:t>
            </a:r>
            <a:endParaRPr lang="es-ES" sz="3200"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algn="ctr">
              <a:buFont typeface="Lato Light"/>
              <a:buNone/>
            </a:pPr>
            <a:r>
              <a:rPr lang="es-ES" sz="2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Pantallas Digitales en todas las aulas</a:t>
            </a:r>
            <a:endParaRPr lang="es-ES" sz="2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 txBox="1">
            <a:spLocks noGrp="1"/>
          </p:cNvSpPr>
          <p:nvPr>
            <p:ph type="subTitle" idx="4294967295"/>
          </p:nvPr>
        </p:nvSpPr>
        <p:spPr>
          <a:xfrm>
            <a:off x="1562983" y="1532287"/>
            <a:ext cx="34674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</a:t>
            </a: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TEKNOLOGIA TAILER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TALLERES DE TECNOLOGÍA 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58"/>
          <p:cNvSpPr txBox="1">
            <a:spLocks noGrp="1"/>
          </p:cNvSpPr>
          <p:nvPr>
            <p:ph type="subTitle" idx="4294967295"/>
          </p:nvPr>
        </p:nvSpPr>
        <p:spPr>
          <a:xfrm>
            <a:off x="296748" y="624083"/>
            <a:ext cx="2889600" cy="78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IKT GELA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AULAS TIC 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403;p59"/>
          <p:cNvSpPr txBox="1">
            <a:spLocks/>
          </p:cNvSpPr>
          <p:nvPr/>
        </p:nvSpPr>
        <p:spPr>
          <a:xfrm>
            <a:off x="3790333" y="653093"/>
            <a:ext cx="28281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PLASTIKA GELA</a:t>
            </a:r>
          </a:p>
          <a:p>
            <a:pPr marL="0" indent="0" algn="ctr">
              <a:buFont typeface="Lato Light"/>
              <a:buNone/>
            </a:pPr>
            <a:r>
              <a:rPr lang="es-ES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AULAS DE PLÁSTICA</a:t>
            </a:r>
          </a:p>
          <a:p>
            <a:pPr marL="0" indent="0" algn="ctr">
              <a:buFont typeface="Lato Light"/>
              <a:buNone/>
            </a:pPr>
            <a:endParaRPr lang="es-ES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404;p59"/>
          <p:cNvSpPr txBox="1">
            <a:spLocks/>
          </p:cNvSpPr>
          <p:nvPr/>
        </p:nvSpPr>
        <p:spPr>
          <a:xfrm>
            <a:off x="5849800" y="1541425"/>
            <a:ext cx="1974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MUSIKA GELA</a:t>
            </a:r>
          </a:p>
          <a:p>
            <a:pPr marL="0" indent="0" algn="ctr">
              <a:buFont typeface="Lato Light"/>
              <a:buNone/>
            </a:pPr>
            <a:r>
              <a:rPr lang="es-ES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DE MÚSICA</a:t>
            </a:r>
          </a:p>
          <a:p>
            <a:pPr marL="0" indent="0" algn="ctr">
              <a:buFont typeface="Lato Light"/>
              <a:buNone/>
            </a:pPr>
            <a:endParaRPr lang="es-ES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411;p60"/>
          <p:cNvSpPr txBox="1">
            <a:spLocks/>
          </p:cNvSpPr>
          <p:nvPr/>
        </p:nvSpPr>
        <p:spPr>
          <a:xfrm>
            <a:off x="981377" y="2438561"/>
            <a:ext cx="32601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FISIKA-KIMIKA LABORATEGIAK</a:t>
            </a:r>
          </a:p>
          <a:p>
            <a:pPr marL="0" indent="0" algn="ctr">
              <a:buFont typeface="Lato Light"/>
              <a:buNone/>
            </a:pPr>
            <a:r>
              <a:rPr lang="es-ES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LABORATORIOS DE FISICA-QUÍMICA</a:t>
            </a:r>
          </a:p>
          <a:p>
            <a:pPr marL="0" indent="0" algn="ctr">
              <a:buFont typeface="Lato Light"/>
              <a:buNone/>
            </a:pPr>
            <a:endParaRPr lang="es-ES"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algn="ctr">
              <a:buFont typeface="Lato Light"/>
              <a:buNone/>
            </a:pPr>
            <a:endParaRPr lang="es-ES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413;p60"/>
          <p:cNvSpPr txBox="1">
            <a:spLocks/>
          </p:cNvSpPr>
          <p:nvPr/>
        </p:nvSpPr>
        <p:spPr>
          <a:xfrm>
            <a:off x="4050400" y="2500555"/>
            <a:ext cx="3774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BIOLOGIA LABORATEGIAK</a:t>
            </a:r>
          </a:p>
          <a:p>
            <a:pPr marL="0" indent="0" algn="ctr">
              <a:buFont typeface="Lato Light"/>
              <a:buNone/>
            </a:pPr>
            <a:r>
              <a:rPr lang="es-ES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LABORATORIOS DE BIOLOGÍA</a:t>
            </a:r>
          </a:p>
          <a:p>
            <a:pPr marL="0" indent="0" algn="ctr">
              <a:buFont typeface="Lato Light"/>
              <a:buNone/>
            </a:pPr>
            <a:endParaRPr lang="es-ES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subTitle" idx="4294967295"/>
          </p:nvPr>
        </p:nvSpPr>
        <p:spPr>
          <a:xfrm>
            <a:off x="2765050" y="2665038"/>
            <a:ext cx="31038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KIROL ANITZEKO PATIOA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PATIO MULTIDEPORTE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57"/>
          <p:cNvSpPr txBox="1">
            <a:spLocks noGrp="1"/>
          </p:cNvSpPr>
          <p:nvPr>
            <p:ph type="subTitle" idx="4294967295"/>
          </p:nvPr>
        </p:nvSpPr>
        <p:spPr>
          <a:xfrm>
            <a:off x="1068600" y="1290150"/>
            <a:ext cx="19746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GIMNASIOA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GIMNASIO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57"/>
          <p:cNvSpPr txBox="1">
            <a:spLocks noGrp="1"/>
          </p:cNvSpPr>
          <p:nvPr>
            <p:ph type="subTitle" idx="4294967295"/>
          </p:nvPr>
        </p:nvSpPr>
        <p:spPr>
          <a:xfrm>
            <a:off x="5683450" y="1264651"/>
            <a:ext cx="19746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SUKALDEA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COCINA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397;p58"/>
          <p:cNvSpPr txBox="1">
            <a:spLocks/>
          </p:cNvSpPr>
          <p:nvPr/>
        </p:nvSpPr>
        <p:spPr>
          <a:xfrm>
            <a:off x="2696500" y="1264651"/>
            <a:ext cx="32409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ES" b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BARATZA </a:t>
            </a:r>
          </a:p>
          <a:p>
            <a:pPr marL="0" indent="0" algn="ctr">
              <a:buFont typeface="Lato Light"/>
              <a:buNone/>
            </a:pPr>
            <a:r>
              <a:rPr lang="es-ES" sz="1400" b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HUERTA </a:t>
            </a:r>
          </a:p>
          <a:p>
            <a:pPr marL="0" indent="0" algn="ctr">
              <a:buFont typeface="Lato Light"/>
              <a:buNone/>
            </a:pPr>
            <a:endParaRPr lang="es-ES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 idx="4294967295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KONTAKTATU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CONTACTA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296775" y="2319625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Tel: 943  899 304</a:t>
            </a:r>
            <a:endParaRPr dirty="0"/>
          </a:p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Xalbador Bertsolariaren kalea 9, 20018 Donostia  </a:t>
            </a:r>
            <a:endParaRPr dirty="0"/>
          </a:p>
          <a:p>
            <a: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" u="sng" dirty="0" smtClean="0">
                <a:solidFill>
                  <a:schemeClr val="hlink"/>
                </a:solidFill>
                <a:hlinkClick r:id="rId3"/>
              </a:rPr>
              <a:t>idazkaritza@antigua-luberri.net</a:t>
            </a:r>
            <a:endParaRPr lang="en" u="sng" dirty="0" smtClean="0">
              <a:solidFill>
                <a:schemeClr val="hlink"/>
              </a:solidFill>
            </a:endParaRPr>
          </a:p>
          <a:p>
            <a: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" u="sng" dirty="0" smtClean="0">
                <a:solidFill>
                  <a:schemeClr val="hlink"/>
                </a:solidFill>
                <a:hlinkClick r:id="rId4"/>
              </a:rPr>
              <a:t>zuzendaritza@antigua-luberri.net</a:t>
            </a:r>
            <a:endParaRPr lang="en" u="sng" dirty="0" smtClean="0">
              <a:solidFill>
                <a:schemeClr val="hlink"/>
              </a:solidFill>
            </a:endParaRPr>
          </a:p>
          <a:p>
            <a: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914400" lvl="1" indent="-22860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www.antigua-luberri.net</a:t>
            </a:r>
            <a:endParaRPr dirty="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" name="Google Shape;88;p17"/>
          <p:cNvSpPr/>
          <p:nvPr/>
        </p:nvSpPr>
        <p:spPr>
          <a:xfrm>
            <a:off x="457200" y="3321378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456;p67"/>
          <p:cNvPicPr preferRelativeResize="0"/>
          <p:nvPr/>
        </p:nvPicPr>
        <p:blipFill rotWithShape="1">
          <a:blip r:embed="rId6">
            <a:alphaModFix/>
          </a:blip>
          <a:srcRect l="36568" t="25074" r="35531" b="15469"/>
          <a:stretch/>
        </p:blipFill>
        <p:spPr>
          <a:xfrm>
            <a:off x="7461362" y="348477"/>
            <a:ext cx="1564402" cy="203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1"/>
          <p:cNvSpPr txBox="1">
            <a:spLocks noGrp="1"/>
          </p:cNvSpPr>
          <p:nvPr>
            <p:ph type="ctrTitle" idx="4294967295"/>
          </p:nvPr>
        </p:nvSpPr>
        <p:spPr>
          <a:xfrm>
            <a:off x="1259925" y="553340"/>
            <a:ext cx="6768300" cy="2503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ATE IREKIAK EGUNA</a:t>
            </a:r>
            <a:endParaRPr sz="3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61"/>
          <p:cNvSpPr txBox="1">
            <a:spLocks noGrp="1"/>
          </p:cNvSpPr>
          <p:nvPr>
            <p:ph type="subTitle" idx="4294967295"/>
          </p:nvPr>
        </p:nvSpPr>
        <p:spPr>
          <a:xfrm>
            <a:off x="1601025" y="2269818"/>
            <a:ext cx="6086100" cy="157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b="1" dirty="0" smtClean="0">
                <a:solidFill>
                  <a:srgbClr val="FFFFFF"/>
                </a:solidFill>
              </a:rPr>
              <a:t>Jornada</a:t>
            </a:r>
            <a:r>
              <a:rPr lang="en" sz="3200" b="1" dirty="0" smtClean="0">
                <a:solidFill>
                  <a:srgbClr val="FFFFFF"/>
                </a:solidFill>
              </a:rPr>
              <a:t> de puertas abiertas</a:t>
            </a:r>
          </a:p>
          <a:p>
            <a:pPr marL="0" lvl="0" indent="0" algn="ctr">
              <a:buNone/>
            </a:pPr>
            <a:endParaRPr lang="es-ES" sz="1600" b="1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r>
              <a:rPr lang="es-ES" sz="1600" b="1" dirty="0" smtClean="0">
                <a:solidFill>
                  <a:srgbClr val="FFFFFF"/>
                </a:solidFill>
              </a:rPr>
              <a:t>URTARRILAREN 15an</a:t>
            </a:r>
            <a:endParaRPr lang="es-ES" sz="1600" b="1" dirty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r>
              <a:rPr lang="es-ES" sz="1600" b="1" dirty="0" smtClean="0">
                <a:solidFill>
                  <a:srgbClr val="FFFFFF"/>
                </a:solidFill>
              </a:rPr>
              <a:t>15 </a:t>
            </a:r>
            <a:r>
              <a:rPr lang="es-ES" sz="1600" b="1" dirty="0">
                <a:solidFill>
                  <a:srgbClr val="FFFFFF"/>
                </a:solidFill>
              </a:rPr>
              <a:t>de ENERO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10:00  (</a:t>
            </a:r>
            <a:r>
              <a:rPr lang="es-ES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Amassorrain</a:t>
            </a: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Jakintza</a:t>
            </a: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11:00  (</a:t>
            </a:r>
            <a:r>
              <a:rPr lang="es-ES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Ibai</a:t>
            </a: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6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Orixe</a:t>
            </a:r>
            <a:r>
              <a:rPr lang="es-ES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>
            <a:spLocks noGrp="1"/>
          </p:cNvSpPr>
          <p:nvPr>
            <p:ph type="ctrTitle" idx="4294967295"/>
          </p:nvPr>
        </p:nvSpPr>
        <p:spPr>
          <a:xfrm>
            <a:off x="1219850" y="21909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HARRERA EGUNA </a:t>
            </a:r>
            <a:endParaRPr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RECEPCIÓN </a:t>
            </a:r>
            <a:r>
              <a:rPr lang="en" sz="3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ALUMNOS</a:t>
            </a:r>
            <a:endParaRPr sz="3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" name="Google Shape;432;p63"/>
          <p:cNvSpPr txBox="1">
            <a:spLocks noGrp="1"/>
          </p:cNvSpPr>
          <p:nvPr>
            <p:ph type="subTitle" idx="4294967295"/>
          </p:nvPr>
        </p:nvSpPr>
        <p:spPr>
          <a:xfrm>
            <a:off x="1319400" y="3350719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 smtClean="0">
                <a:solidFill>
                  <a:srgbClr val="FFFFFF"/>
                </a:solidFill>
              </a:rPr>
              <a:t>MAIATZA </a:t>
            </a:r>
            <a:endParaRPr sz="30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rgbClr val="FFFFFF"/>
                </a:solidFill>
              </a:rPr>
              <a:t>MAYO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>
            <a:spLocks noGrp="1"/>
          </p:cNvSpPr>
          <p:nvPr>
            <p:ph type="ctrTitle" idx="4294967295"/>
          </p:nvPr>
        </p:nvSpPr>
        <p:spPr>
          <a:xfrm>
            <a:off x="1363148" y="1968316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AUTOMATRIKULA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AUTOMATRÍCULA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64"/>
          <p:cNvSpPr txBox="1">
            <a:spLocks noGrp="1"/>
          </p:cNvSpPr>
          <p:nvPr>
            <p:ph type="subTitle" idx="4294967295"/>
          </p:nvPr>
        </p:nvSpPr>
        <p:spPr>
          <a:xfrm>
            <a:off x="2078182" y="3003425"/>
            <a:ext cx="5022274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Gure ikastetxeari atxikitutako Lehen Hezkuntzako ikasleak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Los alumnos provenientes de los centros de referencia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5"/>
          <p:cNvSpPr txBox="1">
            <a:spLocks noGrp="1"/>
          </p:cNvSpPr>
          <p:nvPr>
            <p:ph type="ctrTitle" idx="4294967295"/>
          </p:nvPr>
        </p:nvSpPr>
        <p:spPr>
          <a:xfrm>
            <a:off x="1370075" y="1843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IZEN-EMATEA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INSCRIPCIÓN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65"/>
          <p:cNvSpPr txBox="1">
            <a:spLocks noGrp="1"/>
          </p:cNvSpPr>
          <p:nvPr>
            <p:ph type="subTitle" idx="4294967295"/>
          </p:nvPr>
        </p:nvSpPr>
        <p:spPr>
          <a:xfrm>
            <a:off x="1528325" y="3003425"/>
            <a:ext cx="62772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Urtarrilak </a:t>
            </a:r>
            <a:r>
              <a:rPr lang="en" dirty="0" smtClean="0">
                <a:solidFill>
                  <a:srgbClr val="FFFFFF"/>
                </a:solidFill>
              </a:rPr>
              <a:t>17 - 28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17 </a:t>
            </a:r>
            <a:r>
              <a:rPr lang="en" dirty="0">
                <a:solidFill>
                  <a:srgbClr val="FFFFFF"/>
                </a:solidFill>
              </a:rPr>
              <a:t>- </a:t>
            </a:r>
            <a:r>
              <a:rPr lang="en" dirty="0" smtClean="0">
                <a:solidFill>
                  <a:srgbClr val="FFFFFF"/>
                </a:solidFill>
              </a:rPr>
              <a:t>28 </a:t>
            </a:r>
            <a:r>
              <a:rPr lang="en" dirty="0">
                <a:solidFill>
                  <a:srgbClr val="FFFFFF"/>
                </a:solidFill>
              </a:rPr>
              <a:t>de </a:t>
            </a:r>
            <a:r>
              <a:rPr lang="en" dirty="0" smtClean="0">
                <a:solidFill>
                  <a:srgbClr val="FFFFFF"/>
                </a:solidFill>
              </a:rPr>
              <a:t>Enero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6"/>
          <p:cNvSpPr txBox="1">
            <a:spLocks noGrp="1"/>
          </p:cNvSpPr>
          <p:nvPr>
            <p:ph type="ctrTitle" idx="4294967295"/>
          </p:nvPr>
        </p:nvSpPr>
        <p:spPr>
          <a:xfrm>
            <a:off x="1874761" y="229408"/>
            <a:ext cx="558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Eskerrik asko!</a:t>
            </a:r>
            <a:endParaRPr sz="6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66"/>
          <p:cNvSpPr txBox="1">
            <a:spLocks noGrp="1"/>
          </p:cNvSpPr>
          <p:nvPr>
            <p:ph type="body" idx="4294967295"/>
          </p:nvPr>
        </p:nvSpPr>
        <p:spPr>
          <a:xfrm>
            <a:off x="2233861" y="1389208"/>
            <a:ext cx="4863900" cy="436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www.antigua-luberri.net</a:t>
            </a:r>
            <a:endParaRPr sz="1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456;p67"/>
          <p:cNvPicPr preferRelativeResize="0"/>
          <p:nvPr/>
        </p:nvPicPr>
        <p:blipFill rotWithShape="1">
          <a:blip r:embed="rId4">
            <a:alphaModFix/>
          </a:blip>
          <a:srcRect l="36568" t="25074" r="35531" b="15469"/>
          <a:stretch/>
        </p:blipFill>
        <p:spPr>
          <a:xfrm>
            <a:off x="3705726" y="2069431"/>
            <a:ext cx="1853160" cy="2658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10000" y="1192975"/>
            <a:ext cx="7347600" cy="23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5818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HEZKUNTZA ESKAINTZA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57200" y="3529075"/>
            <a:ext cx="5511300" cy="5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OFERTA EDUCATIVA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388950" y="3597250"/>
            <a:ext cx="1699500" cy="22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NON 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GAUDE?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</a:t>
            </a: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42062" y="1244338"/>
            <a:ext cx="1461154" cy="46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u-ES" b="1" dirty="0" smtClean="0">
                <a:solidFill>
                  <a:schemeClr val="accent4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+ Frantses Proiektua</a:t>
            </a:r>
            <a:endParaRPr lang="eu-ES" b="1" dirty="0">
              <a:solidFill>
                <a:schemeClr val="accent4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888996" y="43174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7134525" y="3551775"/>
            <a:ext cx="2145900" cy="22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¿DÓNDE ESTAMOS?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</a:t>
            </a:r>
            <a:endParaRPr sz="1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271375" y="1215025"/>
            <a:ext cx="1402915" cy="513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242062" y="1244338"/>
            <a:ext cx="1461154" cy="46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u-ES" b="1" dirty="0" smtClean="0">
                <a:solidFill>
                  <a:schemeClr val="accent4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+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Proyecto de  Francés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888996" y="43174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262600" y="200625"/>
            <a:ext cx="1502700" cy="14163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 DBH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4 ESO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DBH?</a:t>
            </a:r>
            <a:endParaRPr sz="6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¿ESO?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1262600" y="1248575"/>
            <a:ext cx="1502700" cy="1346100"/>
          </a:xfrm>
          <a:prstGeom prst="ellipse">
            <a:avLst/>
          </a:prstGeom>
          <a:solidFill>
            <a:srgbClr val="6FA8DC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DBH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3 ESO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1262600" y="2331225"/>
            <a:ext cx="1502700" cy="14163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DBH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2 ESO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1262600" y="3495250"/>
            <a:ext cx="1502700" cy="14163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DBH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1 ESO</a:t>
            </a:r>
            <a:endParaRPr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" name="Google Shape;115;p21"/>
          <p:cNvSpPr/>
          <p:nvPr/>
        </p:nvSpPr>
        <p:spPr>
          <a:xfrm>
            <a:off x="3017557" y="200625"/>
            <a:ext cx="1502700" cy="1416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ZIG </a:t>
            </a:r>
            <a:r>
              <a:rPr lang="es-ES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gelak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Aulas AAT</a:t>
            </a:r>
            <a:endParaRPr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10000" y="1192975"/>
            <a:ext cx="7347600" cy="23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5818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IKASGAIAK 1DBHn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57200" y="3529074"/>
            <a:ext cx="5511300" cy="11800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ASIGNATURAS 1 </a:t>
            </a:r>
            <a:r>
              <a:rPr lang="en" sz="1800" b="1" dirty="0" smtClean="0">
                <a:latin typeface="Lato"/>
                <a:ea typeface="Lato"/>
                <a:cs typeface="Lato"/>
                <a:sym typeface="Lato"/>
              </a:rPr>
              <a:t>ESO</a:t>
            </a:r>
            <a:br>
              <a:rPr lang="en" sz="1800" b="1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800" b="1" dirty="0">
                <a:latin typeface="Lato"/>
                <a:ea typeface="Lato"/>
                <a:cs typeface="Lato"/>
                <a:sym typeface="Lato"/>
              </a:rPr>
            </a:br>
            <a:r>
              <a:rPr lang="en" sz="1800" b="1" dirty="0" smtClean="0">
                <a:latin typeface="Lato"/>
                <a:ea typeface="Lato"/>
                <a:cs typeface="Lato"/>
                <a:sym typeface="Lato"/>
              </a:rPr>
              <a:t>[LOMLOEren menpe / A expensas de la LOMLOE]</a:t>
            </a:r>
            <a:br>
              <a:rPr lang="en" sz="1800" b="1" dirty="0" smtClean="0">
                <a:latin typeface="Lato"/>
                <a:ea typeface="Lato"/>
                <a:cs typeface="Lato"/>
                <a:sym typeface="Lato"/>
              </a:rPr>
            </a:b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14363</TotalTime>
  <Words>1021</Words>
  <Application>Microsoft Office PowerPoint</Application>
  <PresentationFormat>Presentación en pantalla (16:9)</PresentationFormat>
  <Paragraphs>379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3" baseType="lpstr">
      <vt:lpstr>Lato Light</vt:lpstr>
      <vt:lpstr>Lato Hairline</vt:lpstr>
      <vt:lpstr>Arial</vt:lpstr>
      <vt:lpstr>Calibri</vt:lpstr>
      <vt:lpstr>Wingdings</vt:lpstr>
      <vt:lpstr>Lato</vt:lpstr>
      <vt:lpstr>Times New Roman</vt:lpstr>
      <vt:lpstr>Courier New</vt:lpstr>
      <vt:lpstr>Eglamour template</vt:lpstr>
      <vt:lpstr>ANTIGUA-LUBERRI BHI 2022-2023</vt:lpstr>
      <vt:lpstr>ONGI ETORRI!</vt:lpstr>
      <vt:lpstr>Presentación de PowerPoint</vt:lpstr>
      <vt:lpstr>KONTAKTATU CONTACTA</vt:lpstr>
      <vt:lpstr> HEZKUNTZA ESKAINTZA</vt:lpstr>
      <vt:lpstr>Presentación de PowerPoint</vt:lpstr>
      <vt:lpstr>Presentación de PowerPoint</vt:lpstr>
      <vt:lpstr>Presentación de PowerPoint</vt:lpstr>
      <vt:lpstr> IKASGAIAK 1DBHn</vt:lpstr>
      <vt:lpstr>JAKINTZAGAI  KOMUNAK</vt:lpstr>
      <vt:lpstr>ASIGNATURAS COMUNES</vt:lpstr>
      <vt:lpstr>HAUTAZKO TAILERRAK (2 ordu) TALLERES OPTATIVOS (2 horas)</vt:lpstr>
      <vt:lpstr>EKINTZA OSAGARRIAK</vt:lpstr>
      <vt:lpstr>ORIENTAZIOA</vt:lpstr>
      <vt:lpstr>NOLA? ¿CÓMO?</vt:lpstr>
      <vt:lpstr>HELBURUAK OBJETIVOS</vt:lpstr>
      <vt:lpstr>HELBURUAK OBJETIVOS</vt:lpstr>
      <vt:lpstr> FRANTSES PROIEKTUA</vt:lpstr>
      <vt:lpstr>NOLA? ¿CÓMO?</vt:lpstr>
      <vt:lpstr>NOLA? ¿CÓMO?</vt:lpstr>
      <vt:lpstr> METODOLOGIA</vt:lpstr>
      <vt:lpstr>METODOLOGIA AKTIBOA METODOLOGÍA ACTIVA</vt:lpstr>
      <vt:lpstr>Ikastetxeko Proiektuak PROYECTOS DEL CENTRO</vt:lpstr>
      <vt:lpstr> JATORRIZKO IKASTETXEEKIN KOORDINAZIOA </vt:lpstr>
      <vt:lpstr>Presentación de PowerPoint</vt:lpstr>
      <vt:lpstr>Presentación de PowerPoint</vt:lpstr>
      <vt:lpstr>TALDEKATZE IRIZPIDEAK CRITERIOS PARA LA FORMACIÓN DE GRUPOS</vt:lpstr>
      <vt:lpstr>ZERBITZUAK ETA  FUNTZIONAMENDUA</vt:lpstr>
      <vt:lpstr>Presentación de PowerPoint</vt:lpstr>
      <vt:lpstr> JANGELA COMEDOR</vt:lpstr>
      <vt:lpstr> GARRAIOA (Igeldo) TRANSPORTE</vt:lpstr>
      <vt:lpstr> JOLASGARAIA RECREO</vt:lpstr>
      <vt:lpstr> LIBURUTEGIA BIBLIOTECA</vt:lpstr>
      <vt:lpstr> L5 GURASO ELKARTEA ASOCIACIÓN DE PADRES L5</vt:lpstr>
      <vt:lpstr>KIROL EKINTZAK ACTIVIDADES DEPORTIVAS</vt:lpstr>
      <vt:lpstr>BALIABIDEAK</vt:lpstr>
      <vt:lpstr>ESKOLA 2.0  (ordenagailuak)  1 DBH eta 2 DBH GELA GUZTIETAN</vt:lpstr>
      <vt:lpstr>Presentación de PowerPoint</vt:lpstr>
      <vt:lpstr>Presentación de PowerPoint</vt:lpstr>
      <vt:lpstr>ATE IREKIAK EGUNA </vt:lpstr>
      <vt:lpstr>HARRERA EGUNA  RECEPCIÓN ALUMNOS</vt:lpstr>
      <vt:lpstr>AUTOMATRIKULA AUTOMATRÍCULA</vt:lpstr>
      <vt:lpstr>IZEN-EMATEA INSCRIPCIÓN</vt:lpstr>
      <vt:lpstr>Eskerrik asko!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ANTIGUA-LUBERRI BHI 2020-2021</dc:title>
  <dc:creator>Ibone Etxeberria</dc:creator>
  <cp:lastModifiedBy>Idoia Azanza</cp:lastModifiedBy>
  <cp:revision>52</cp:revision>
  <cp:lastPrinted>2022-01-11T13:23:24Z</cp:lastPrinted>
  <dcterms:modified xsi:type="dcterms:W3CDTF">2022-01-12T09:12:08Z</dcterms:modified>
</cp:coreProperties>
</file>